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92" r:id="rId5"/>
  </p:sldMasterIdLst>
  <p:notesMasterIdLst>
    <p:notesMasterId r:id="rId29"/>
  </p:notesMasterIdLst>
  <p:sldIdLst>
    <p:sldId id="280" r:id="rId6"/>
    <p:sldId id="257" r:id="rId7"/>
    <p:sldId id="260" r:id="rId8"/>
    <p:sldId id="261" r:id="rId9"/>
    <p:sldId id="262" r:id="rId10"/>
    <p:sldId id="281" r:id="rId11"/>
    <p:sldId id="263" r:id="rId12"/>
    <p:sldId id="258" r:id="rId13"/>
    <p:sldId id="264" r:id="rId14"/>
    <p:sldId id="278" r:id="rId15"/>
    <p:sldId id="282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83" r:id="rId27"/>
    <p:sldId id="284" r:id="rId28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4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Sheet1!$C$30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atte">
              <a:bevelT w="25400" h="25400"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Sheet1!$B$31:$B$42</c:f>
              <c:strCache>
                <c:ptCount val="12"/>
                <c:pt idx="0">
                  <c:v>MySQL Server</c:v>
                </c:pt>
                <c:pt idx="1">
                  <c:v>MongoDB</c:v>
                </c:pt>
                <c:pt idx="2">
                  <c:v>Oracle</c:v>
                </c:pt>
                <c:pt idx="3">
                  <c:v>PostgreSQL</c:v>
                </c:pt>
                <c:pt idx="4">
                  <c:v>SQL Server</c:v>
                </c:pt>
                <c:pt idx="5">
                  <c:v>C++</c:v>
                </c:pt>
                <c:pt idx="6">
                  <c:v>C#</c:v>
                </c:pt>
                <c:pt idx="7">
                  <c:v>Scala</c:v>
                </c:pt>
                <c:pt idx="8">
                  <c:v>Python</c:v>
                </c:pt>
                <c:pt idx="9">
                  <c:v>JavaScript</c:v>
                </c:pt>
                <c:pt idx="10">
                  <c:v>Java</c:v>
                </c:pt>
                <c:pt idx="11">
                  <c:v>C</c:v>
                </c:pt>
              </c:strCache>
            </c:strRef>
          </c:cat>
          <c:val>
            <c:numRef>
              <c:f>Sheet1!$C$31:$C$42</c:f>
              <c:numCache>
                <c:formatCode>General</c:formatCode>
                <c:ptCount val="12"/>
                <c:pt idx="0">
                  <c:v>7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14</c:v>
                </c:pt>
                <c:pt idx="5">
                  <c:v>19</c:v>
                </c:pt>
                <c:pt idx="6">
                  <c:v>20</c:v>
                </c:pt>
                <c:pt idx="7">
                  <c:v>47</c:v>
                </c:pt>
                <c:pt idx="8">
                  <c:v>48</c:v>
                </c:pt>
                <c:pt idx="9">
                  <c:v>66</c:v>
                </c:pt>
                <c:pt idx="10">
                  <c:v>88</c:v>
                </c:pt>
                <c:pt idx="1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0C-43C9-8614-6F76621D14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81062447"/>
        <c:axId val="81062031"/>
      </c:barChart>
      <c:catAx>
        <c:axId val="810624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62031"/>
        <c:crosses val="autoZero"/>
        <c:auto val="1"/>
        <c:lblAlgn val="ctr"/>
        <c:lblOffset val="100"/>
        <c:noMultiLvlLbl val="0"/>
      </c:catAx>
      <c:valAx>
        <c:axId val="8106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62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Sheet1!$C$47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atte">
              <a:bevelT w="25400" h="25400"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Sheet1!$B$48:$B$57</c:f>
              <c:strCache>
                <c:ptCount val="10"/>
                <c:pt idx="0">
                  <c:v>PHP</c:v>
                </c:pt>
                <c:pt idx="1">
                  <c:v>SQL</c:v>
                </c:pt>
                <c:pt idx="2">
                  <c:v>C#</c:v>
                </c:pt>
                <c:pt idx="3">
                  <c:v>R</c:v>
                </c:pt>
                <c:pt idx="4">
                  <c:v>Go</c:v>
                </c:pt>
                <c:pt idx="5">
                  <c:v>Java</c:v>
                </c:pt>
                <c:pt idx="6">
                  <c:v>Javascript</c:v>
                </c:pt>
                <c:pt idx="7">
                  <c:v>C++</c:v>
                </c:pt>
                <c:pt idx="8">
                  <c:v>Python</c:v>
                </c:pt>
                <c:pt idx="9">
                  <c:v>Swift</c:v>
                </c:pt>
              </c:strCache>
            </c:strRef>
          </c:cat>
          <c:val>
            <c:numRef>
              <c:f>Sheet1!$C$48:$C$57</c:f>
              <c:numCache>
                <c:formatCode>#,##0</c:formatCode>
                <c:ptCount val="10"/>
                <c:pt idx="0">
                  <c:v>84727</c:v>
                </c:pt>
                <c:pt idx="1">
                  <c:v>84793</c:v>
                </c:pt>
                <c:pt idx="2">
                  <c:v>88726</c:v>
                </c:pt>
                <c:pt idx="3">
                  <c:v>92037</c:v>
                </c:pt>
                <c:pt idx="4">
                  <c:v>94082</c:v>
                </c:pt>
                <c:pt idx="5">
                  <c:v>101013</c:v>
                </c:pt>
                <c:pt idx="6">
                  <c:v>110981</c:v>
                </c:pt>
                <c:pt idx="7">
                  <c:v>113865</c:v>
                </c:pt>
                <c:pt idx="8">
                  <c:v>114383</c:v>
                </c:pt>
                <c:pt idx="9">
                  <c:v>130801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B-4CBE-AB2C-32B32646D7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940502511"/>
        <c:axId val="1940491279"/>
      </c:barChart>
      <c:catAx>
        <c:axId val="19405025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491279"/>
        <c:crosses val="autoZero"/>
        <c:auto val="1"/>
        <c:lblAlgn val="ctr"/>
        <c:lblOffset val="100"/>
        <c:noMultiLvlLbl val="0"/>
      </c:catAx>
      <c:valAx>
        <c:axId val="1940491279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502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2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2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3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3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05:43:01.8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0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2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50.png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2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68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666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8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30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5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13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87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1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92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53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6E093E-8C20-47A2-8EB9-B7599867391F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C0CE2-8058-4A0D-BEB7-990B0BE0AF68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2C2134-2875-4EB6-BCC6-E60AF2C652D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2A60A7-BCA3-40FA-B87A-2C4BB5BA437D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CE104D-C717-439A-BF1E-0EBF580FEC6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86E2C4-AC79-481E-AA1E-02EE234DE57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FB85AD-18F2-44B2-992C-1CC7E527E753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2E296B-2D6D-46BB-B2AE-34919316F3E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46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9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20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42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22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0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1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5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778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58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22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42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13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82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0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91342B-D51E-9333-013C-4BBDB0849238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FD36D3-DDB4-4A46-32E6-421B36B12904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BCC1C7-BF7E-2B2A-490F-EAAB9CCB368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C5F419-2B62-437A-5899-4BED6BBCE174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29F15A-7CB7-DCAB-6517-264A6357F15C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9A7219-D212-5F60-E75B-BF56832D3954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56EE7E-B06B-2DA6-5C4F-FC5099079C2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ACA109-7362-8D84-B11C-7F5E88FD3A99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50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3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6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2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3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6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tiff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D632B-4318-2079-95F4-59774E47256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5585B-0C4C-10D8-93A0-77034197F1B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A4A12-C281-7979-2692-287EDD912A0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0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AB2A-E9D7-4431-BAF8-084FA8BF761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9F3C4-8D2C-4123-A1B9-6C3006F2670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2C5D9-52D5-47F7-9133-6215708AB0B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5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0.png"/><Relationship Id="rId26" Type="http://schemas.openxmlformats.org/officeDocument/2006/relationships/customXml" Target="../ink/ink30.xml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34" Type="http://schemas.openxmlformats.org/officeDocument/2006/relationships/customXml" Target="../ink/ink37.xml"/><Relationship Id="rId7" Type="http://schemas.openxmlformats.org/officeDocument/2006/relationships/customXml" Target="../ink/ink18.xml"/><Relationship Id="rId12" Type="http://schemas.openxmlformats.org/officeDocument/2006/relationships/customXml" Target="../ink/ink22.xml"/><Relationship Id="rId17" Type="http://schemas.openxmlformats.org/officeDocument/2006/relationships/customXml" Target="../ink/ink23.xml"/><Relationship Id="rId25" Type="http://schemas.openxmlformats.org/officeDocument/2006/relationships/customXml" Target="../ink/ink29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25.xml"/><Relationship Id="rId29" Type="http://schemas.openxmlformats.org/officeDocument/2006/relationships/customXml" Target="../ink/ink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customXml" Target="../ink/ink21.xml"/><Relationship Id="rId24" Type="http://schemas.openxmlformats.org/officeDocument/2006/relationships/customXml" Target="../ink/ink28.xml"/><Relationship Id="rId32" Type="http://schemas.openxmlformats.org/officeDocument/2006/relationships/customXml" Target="../ink/ink36.xml"/><Relationship Id="rId5" Type="http://schemas.openxmlformats.org/officeDocument/2006/relationships/customXml" Target="../ink/ink17.xml"/><Relationship Id="rId23" Type="http://schemas.openxmlformats.org/officeDocument/2006/relationships/customXml" Target="../ink/ink27.xml"/><Relationship Id="rId28" Type="http://schemas.openxmlformats.org/officeDocument/2006/relationships/customXml" Target="../ink/ink32.xml"/><Relationship Id="rId36" Type="http://schemas.openxmlformats.org/officeDocument/2006/relationships/image" Target="../media/image70.png"/><Relationship Id="rId10" Type="http://schemas.openxmlformats.org/officeDocument/2006/relationships/customXml" Target="../ink/ink20.xml"/><Relationship Id="rId19" Type="http://schemas.openxmlformats.org/officeDocument/2006/relationships/customXml" Target="../ink/ink24.xml"/><Relationship Id="rId31" Type="http://schemas.openxmlformats.org/officeDocument/2006/relationships/customXml" Target="../ink/ink35.xml"/><Relationship Id="rId4" Type="http://schemas.microsoft.com/office/2007/relationships/hdphoto" Target="../media/hdphoto1.wdp"/><Relationship Id="rId9" Type="http://schemas.openxmlformats.org/officeDocument/2006/relationships/customXml" Target="../ink/ink19.xml"/><Relationship Id="rId22" Type="http://schemas.openxmlformats.org/officeDocument/2006/relationships/customXml" Target="../ink/ink26.xml"/><Relationship Id="rId27" Type="http://schemas.openxmlformats.org/officeDocument/2006/relationships/customXml" Target="../ink/ink31.xml"/><Relationship Id="rId30" Type="http://schemas.openxmlformats.org/officeDocument/2006/relationships/customXml" Target="../ink/ink34.xml"/><Relationship Id="rId35" Type="http://schemas.openxmlformats.org/officeDocument/2006/relationships/customXml" Target="../ink/ink38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ataplatform.cloud.ibm.com/dashboards/686c517e-8159-47e0-9710-4a9207a5f812/view/5a04ff05248d37e77ed2cce407cf2d547d64275fb7bb8b0682807b4959692297a93d17c7c8271a5edd43516aa5bd435ccf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8.png"/><Relationship Id="rId18" Type="http://schemas.openxmlformats.org/officeDocument/2006/relationships/customXml" Target="../ink/ink48.xml"/><Relationship Id="rId3" Type="http://schemas.openxmlformats.org/officeDocument/2006/relationships/customXml" Target="../ink/ink39.xml"/><Relationship Id="rId7" Type="http://schemas.openxmlformats.org/officeDocument/2006/relationships/image" Target="../media/image5.png"/><Relationship Id="rId12" Type="http://schemas.openxmlformats.org/officeDocument/2006/relationships/customXml" Target="../ink/ink43.xml"/><Relationship Id="rId17" Type="http://schemas.openxmlformats.org/officeDocument/2006/relationships/customXml" Target="../ink/ink47.xml"/><Relationship Id="rId2" Type="http://schemas.openxmlformats.org/officeDocument/2006/relationships/image" Target="../media/image10.png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45.xml"/><Relationship Id="rId10" Type="http://schemas.openxmlformats.org/officeDocument/2006/relationships/customXml" Target="../ink/ink42.xml"/><Relationship Id="rId9" Type="http://schemas.openxmlformats.org/officeDocument/2006/relationships/customXml" Target="../ink/ink41.xml"/><Relationship Id="rId14" Type="http://schemas.openxmlformats.org/officeDocument/2006/relationships/customXml" Target="../ink/ink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A0321EN-SkillsNetwork/LargeData/m5_survey_data_demographics.csv" TargetMode="External"/><Relationship Id="rId2" Type="http://schemas.openxmlformats.org/officeDocument/2006/relationships/hyperlink" Target="https://stackoverflow.blog/2019/04/09/the-2019-stack-overflow-developer-survey-results-are-in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f-courses-data.s3.us.cloud-object-storage.appdomain.cloud/IBM-DA0321EN-SkillsNetwork/labs/datasets/Programming_Languages.html" TargetMode="External"/><Relationship Id="rId5" Type="http://schemas.openxmlformats.org/officeDocument/2006/relationships/hyperlink" Target="https://jobs.github.com/api" TargetMode="External"/><Relationship Id="rId4" Type="http://schemas.openxmlformats.org/officeDocument/2006/relationships/hyperlink" Target="https://cf-courses-data.s3.us.cloud-object-storage.appdomain.cloud/IBM-DA0321EN-SkillsNetwork/LargeData/m5_survey_data_technologies_normalised.csv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039" y="1609996"/>
            <a:ext cx="5181600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sz="6200" dirty="0">
                <a:solidFill>
                  <a:srgbClr val="0E659B"/>
                </a:solidFill>
              </a:rPr>
              <a:t>Skills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2607" y="3875311"/>
            <a:ext cx="5181600" cy="1022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Gia Bao Tran</a:t>
            </a: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June 14,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37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507332F-8B4A-8A9D-7F42-AFB0386E3E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" y="2398858"/>
            <a:ext cx="118872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5" y="1825625"/>
            <a:ext cx="555373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000" dirty="0"/>
              <a:t>Interest in MySQL, Microsoft SQL 	Server and SQLite has decreased 	for next year.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/>
              <a:t>Interest in PostgreSQL and MongoDB 	have increased compared to the current 	year.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000" dirty="0"/>
              <a:t> There is gained interest in Redis 	and Elasticsearch for next year.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3426" y="1935921"/>
            <a:ext cx="5094154" cy="37028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Employ less people skilled in MySQL, Microsoft SQL Server and SQLite.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/>
          </a:p>
          <a:p>
            <a:r>
              <a:rPr lang="en-US" sz="2000" dirty="0"/>
              <a:t>Employ more people skilled in PostgreSQL and MongoDB.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000" dirty="0"/>
              <a:t>Employ more people skilled in Redis and Elasticsearch.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B6CB80A7-22B8-ED72-29D1-29C1185A6598}"/>
              </a:ext>
            </a:extLst>
          </p:cNvPr>
          <p:cNvSpPr/>
          <p:nvPr/>
        </p:nvSpPr>
        <p:spPr>
          <a:xfrm>
            <a:off x="1104410" y="3604693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96DDF85-0527-F160-33EA-958A3FA71FC7}"/>
              </a:ext>
            </a:extLst>
          </p:cNvPr>
          <p:cNvSpPr/>
          <p:nvPr/>
        </p:nvSpPr>
        <p:spPr>
          <a:xfrm>
            <a:off x="1129973" y="2755795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07AE2A2-5C16-4D07-B3B5-56B04615B889}"/>
              </a:ext>
            </a:extLst>
          </p:cNvPr>
          <p:cNvSpPr/>
          <p:nvPr/>
        </p:nvSpPr>
        <p:spPr>
          <a:xfrm>
            <a:off x="1134917" y="4878398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5800" y="2386941"/>
            <a:ext cx="7068725" cy="25692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Click </a:t>
            </a:r>
            <a:r>
              <a:rPr lang="en-US" sz="4000" dirty="0">
                <a:hlinkClick r:id="rId2"/>
              </a:rPr>
              <a:t>here</a:t>
            </a:r>
            <a:r>
              <a:rPr lang="en-US" sz="4000" dirty="0"/>
              <a:t> to view the </a:t>
            </a:r>
          </a:p>
          <a:p>
            <a:pPr marL="0" indent="0" algn="ctr">
              <a:buNone/>
            </a:pPr>
            <a:r>
              <a:rPr lang="en-US" sz="4000" dirty="0"/>
              <a:t>Cognos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66448-751D-51A6-F04E-BF690741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35" y="1052969"/>
            <a:ext cx="9317895" cy="2544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690E-E308-C8AC-3F78-88CAD339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35" y="3597551"/>
            <a:ext cx="9317894" cy="25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-152417"/>
            <a:ext cx="10353761" cy="1326321"/>
          </a:xfrm>
        </p:spPr>
        <p:txBody>
          <a:bodyPr anchor="ctr">
            <a:normAutofit/>
          </a:bodyPr>
          <a:lstStyle/>
          <a:p>
            <a:r>
              <a:rPr lang="en-US" dirty="0"/>
              <a:t>FUTURE TECHNOLOGY TRENDS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60AA7-D6AE-6176-D6E1-149A6CA1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34" y="881156"/>
            <a:ext cx="10058400" cy="2502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5237A-5538-9F6B-9277-6E2C75406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34" y="3383531"/>
            <a:ext cx="10058400" cy="27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0ADBB-6B9A-2A15-528E-45ADF37D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4" y="1029746"/>
            <a:ext cx="10058401" cy="2540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0E8E85-C67D-B8C5-1B28-94D59B26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4" y="3569750"/>
            <a:ext cx="10058401" cy="27162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8F9CCF-D32A-E0BB-B139-2D39AF9C7170}"/>
              </a:ext>
            </a:extLst>
          </p:cNvPr>
          <p:cNvSpPr txBox="1">
            <a:spLocks/>
          </p:cNvSpPr>
          <p:nvPr/>
        </p:nvSpPr>
        <p:spPr>
          <a:xfrm>
            <a:off x="913796" y="-152417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5882" y="849442"/>
            <a:ext cx="9268992" cy="1562759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9919" y="2412201"/>
            <a:ext cx="3596357" cy="35963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/>
              <a:t>Findings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2000" u="sng" dirty="0"/>
              <a:t>Programming Languages </a:t>
            </a:r>
            <a:r>
              <a:rPr lang="en-US" sz="2000" dirty="0"/>
              <a:t>- TypeScript is gaining significant interest and Python continues to grow as well.</a:t>
            </a:r>
          </a:p>
          <a:p>
            <a:endParaRPr lang="en-US" sz="2000" dirty="0"/>
          </a:p>
          <a:p>
            <a:r>
              <a:rPr lang="en-US" sz="2000" u="sng" dirty="0"/>
              <a:t>Databases </a:t>
            </a:r>
            <a:r>
              <a:rPr lang="en-US" sz="2000" dirty="0"/>
              <a:t>- Redis, Elasticsearch, PostgreSQL and MongoDB are gaining more interest.</a:t>
            </a:r>
          </a:p>
          <a:p>
            <a:endParaRPr lang="en-US" sz="2000" dirty="0"/>
          </a:p>
          <a:p>
            <a:r>
              <a:rPr lang="en-US" sz="2000" u="sng" dirty="0"/>
              <a:t>Platforms </a:t>
            </a:r>
            <a:r>
              <a:rPr lang="en-US" sz="2000" dirty="0"/>
              <a:t>- Interest Slack is dropping significantly.</a:t>
            </a:r>
          </a:p>
          <a:p>
            <a:endParaRPr lang="en-US" sz="2000" dirty="0"/>
          </a:p>
          <a:p>
            <a:r>
              <a:rPr lang="en-US" sz="2000" u="sng" dirty="0" err="1"/>
              <a:t>WebFrames</a:t>
            </a:r>
            <a:r>
              <a:rPr lang="en-US" sz="2000" u="sng" dirty="0"/>
              <a:t> </a:t>
            </a:r>
            <a:r>
              <a:rPr lang="en-US" sz="2000" dirty="0"/>
              <a:t>- Vue.js is gaining substantial interest and React.js continues to grow as well.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Implications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/>
              <a:t>Continue to staff enough JavaScript and HTML/CSS but employ more people skilled in TypeScript and Python.</a:t>
            </a:r>
          </a:p>
          <a:p>
            <a:r>
              <a:rPr lang="en-US" sz="2000" dirty="0"/>
              <a:t>Employ more people skilled in Redis, Elasticsearch, PostgreSQL and MongoDB.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000" dirty="0"/>
              <a:t>Continue to staff enough Linux, employ more people skilled in Docker, AWS and Android, but make reductions to Slack and Windows.</a:t>
            </a:r>
          </a:p>
          <a:p>
            <a:r>
              <a:rPr lang="en-US" sz="2000" dirty="0"/>
              <a:t>Continue to staff enough ASP.NET but employ more people skilled in Vue.js and React.js.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sz="2000" dirty="0"/>
              <a:t>Carve out budget in order to hire additional staff with skills needed to fill any gaps. </a:t>
            </a:r>
          </a:p>
          <a:p>
            <a:endParaRPr lang="en-US" sz="2000" dirty="0"/>
          </a:p>
          <a:p>
            <a:r>
              <a:rPr lang="en-US" sz="2000" dirty="0"/>
              <a:t>Set aside budget or put a program in place to upskill those already employed.</a:t>
            </a:r>
          </a:p>
          <a:p>
            <a:endParaRPr lang="en-US" sz="2000" dirty="0"/>
          </a:p>
          <a:p>
            <a:r>
              <a:rPr lang="en-US" sz="2000" dirty="0"/>
              <a:t>Make adjustments in staff for those skills no longer in demand.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5412" y="523502"/>
            <a:ext cx="10353761" cy="1326321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913F8-8194-89B2-7748-D802080E82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2441" y="1771521"/>
            <a:ext cx="5106004" cy="3702881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16" y="165121"/>
            <a:ext cx="10912346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GITHUB JOB POSTINGS BY LANGUAGE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5CB0A9D-C98C-27AA-956B-0E535D729B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6598737"/>
              </p:ext>
            </p:extLst>
          </p:nvPr>
        </p:nvGraphicFramePr>
        <p:xfrm>
          <a:off x="741406" y="1359243"/>
          <a:ext cx="10527956" cy="4670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680" y="200171"/>
            <a:ext cx="13167360" cy="132556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POPULAR LANGUAGES BY AVERAGE ANNUAL SALARY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2B08F5-6992-8CF6-66BD-E78630044B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3347592"/>
              </p:ext>
            </p:extLst>
          </p:nvPr>
        </p:nvGraphicFramePr>
        <p:xfrm>
          <a:off x="448888" y="1525733"/>
          <a:ext cx="11438312" cy="449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" y="200171"/>
            <a:ext cx="13167360" cy="1325563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E6F83-6E1D-9012-5801-1675B5581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350" y="1525735"/>
            <a:ext cx="11194472" cy="426546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2400" i="1" u="sng" dirty="0">
                <a:solidFill>
                  <a:srgbClr val="FFAF79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https://stackoverflow.blog/2019/04/09/the-2019-stack-overflow-developer-survey-results-are-in/</a:t>
            </a:r>
            <a:endParaRPr lang="en-US" sz="2400" i="1" u="sng" dirty="0">
              <a:solidFill>
                <a:srgbClr val="FFAF79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400" i="1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m5_survey_data_demographics.csv</a:t>
            </a:r>
            <a:r>
              <a:rPr lang="en-US" sz="2400" i="1" dirty="0">
                <a:latin typeface="+mj-lt"/>
              </a:rPr>
              <a:t> and </a:t>
            </a:r>
            <a:r>
              <a:rPr lang="en-US" sz="2400" i="1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m5_survey_data_technologies_normalised.csv</a:t>
            </a:r>
            <a:endParaRPr lang="en-US" sz="2400" i="1" dirty="0">
              <a:latin typeface="+mj-lt"/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2400" i="1" dirty="0">
                <a:solidFill>
                  <a:srgbClr val="FFAF79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https://jobs.github.com/api</a:t>
            </a:r>
            <a:endParaRPr lang="en-US" sz="2400" i="1" dirty="0">
              <a:solidFill>
                <a:srgbClr val="FFAF79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400" i="1" dirty="0">
                <a:latin typeface="+mj-lt"/>
              </a:rPr>
              <a:t>github-job-postings.xlsx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altLang="en-US" sz="2400" i="1" u="sng" dirty="0">
                <a:solidFill>
                  <a:srgbClr val="FFAF79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https://cf-courses-data.s3.us.cloud-object-storage.appdomain.cloud/IBM-DA0321EN-SkillsNetwork/labs/datasets/Programming_Languages.html</a:t>
            </a:r>
            <a:endParaRPr lang="en-US" sz="2400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en-US" sz="2400" i="1" dirty="0">
                <a:latin typeface="+mj-lt"/>
              </a:rPr>
              <a:t>popular-languages.csv</a:t>
            </a:r>
            <a:endParaRPr lang="en-US" sz="2400" i="1" dirty="0">
              <a:latin typeface="+mj-lt"/>
            </a:endParaRPr>
          </a:p>
          <a:p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268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" y="200171"/>
            <a:ext cx="13167360" cy="1325563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ADDITIONAL VISUALS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E93CCE08-DC5C-01F6-6665-75380526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7" y="2473643"/>
            <a:ext cx="6565631" cy="3200400"/>
          </a:xfrm>
          <a:prstGeom prst="rect">
            <a:avLst/>
          </a:prstGeom>
        </p:spPr>
      </p:pic>
      <p:pic>
        <p:nvPicPr>
          <p:cNvPr id="7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8D4A83E-8D3D-3939-AD9A-5EF1FFBAF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8171" y="2473643"/>
            <a:ext cx="5033962" cy="31762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F48FC-3B73-CD80-747F-0428D31456F2}"/>
              </a:ext>
            </a:extLst>
          </p:cNvPr>
          <p:cNvSpPr txBox="1"/>
          <p:nvPr/>
        </p:nvSpPr>
        <p:spPr>
          <a:xfrm>
            <a:off x="7709371" y="1830411"/>
            <a:ext cx="382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Box Plot of Age of Survey Respondents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F6E84-6E25-F618-CC11-4453FEC3FB44}"/>
              </a:ext>
            </a:extLst>
          </p:cNvPr>
          <p:cNvSpPr txBox="1"/>
          <p:nvPr/>
        </p:nvSpPr>
        <p:spPr>
          <a:xfrm>
            <a:off x="1518954" y="1778399"/>
            <a:ext cx="382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/>
              <a:t>The percentage of Respondents for each language expected to learn</a:t>
            </a:r>
          </a:p>
        </p:txBody>
      </p:sp>
    </p:spTree>
    <p:extLst>
      <p:ext uri="{BB962C8B-B14F-4D97-AF65-F5344CB8AC3E}">
        <p14:creationId xmlns:p14="http://schemas.microsoft.com/office/powerpoint/2010/main" val="133308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Figuring out the required skills for the IT or Data fields.</a:t>
            </a:r>
          </a:p>
          <a:p>
            <a:r>
              <a:rPr lang="en-US" sz="2200" dirty="0"/>
              <a:t>Identify the future skill requirements and trends to keep peace with the development of technology.</a:t>
            </a:r>
          </a:p>
          <a:p>
            <a:r>
              <a:rPr lang="en-US" sz="2200" dirty="0"/>
              <a:t>Showing current and future trend in Programming Languages, Databases, Platforms.</a:t>
            </a:r>
          </a:p>
          <a:p>
            <a:r>
              <a:rPr lang="en-US" sz="2200" dirty="0"/>
              <a:t>Help companies and candidates save time to focus on specific important skills.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</a:rPr>
              <a:t>The presentation used for stakeholders and business decision makers in IT and Data fields.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</a:rPr>
              <a:t>The presentation will help the organizations figure out these important technical skills based on trends from several charts.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5075" y="1825625"/>
            <a:ext cx="7068725" cy="435133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Clean and organize data by using a modified subset of the Stack Overflow dataset¹.</a:t>
            </a:r>
          </a:p>
          <a:p>
            <a:r>
              <a:rPr lang="en-US" sz="2200" dirty="0"/>
              <a:t>Next, exploring data to find the distribution of data, outliers and determine the correlation between different values in dataset.</a:t>
            </a:r>
          </a:p>
          <a:p>
            <a:r>
              <a:rPr lang="en-US" sz="2200" dirty="0"/>
              <a:t>Use data to visualize the relationship between two features.</a:t>
            </a:r>
          </a:p>
          <a:p>
            <a:r>
              <a:rPr lang="en-US" sz="2200" dirty="0"/>
              <a:t>Finally, use two modified files of the Stack Overflow dataset, Cognos Dashboard Embedded (CDE) to find the trends for the data field.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810" y="1825625"/>
            <a:ext cx="7068725" cy="435133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To obtain the number of GitHub job openings the GitHub Jobs API³ was used, and the collected data was stored in an excel spreadsheet</a:t>
            </a:r>
            <a:r>
              <a:rPr lang="en-US" sz="2400" baseline="30000" dirty="0"/>
              <a:t>4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obtain average annual salaries web scraping was used to extract information from a website</a:t>
            </a:r>
            <a:r>
              <a:rPr lang="en-US" sz="2400" baseline="30000" dirty="0"/>
              <a:t>5</a:t>
            </a:r>
            <a:r>
              <a:rPr lang="en-US" sz="2400" dirty="0"/>
              <a:t> </a:t>
            </a:r>
            <a:r>
              <a:rPr lang="en-US" altLang="en-US" sz="2400" dirty="0"/>
              <a:t>then saved to a csv file</a:t>
            </a:r>
            <a:r>
              <a:rPr lang="en-US" altLang="en-US" sz="2400" baseline="30000" dirty="0"/>
              <a:t>6</a:t>
            </a:r>
            <a:r>
              <a:rPr lang="en-US" altLang="en-US" sz="2400" dirty="0"/>
              <a:t>.</a:t>
            </a:r>
          </a:p>
        </p:txBody>
      </p:sp>
      <p:pic>
        <p:nvPicPr>
          <p:cNvPr id="6" name="Graphic 5" descr="Alterations &amp; Tailoring with solid fill">
            <a:extLst>
              <a:ext uri="{FF2B5EF4-FFF2-40B4-BE49-F238E27FC236}">
                <a16:creationId xmlns:a16="http://schemas.microsoft.com/office/drawing/2014/main" id="{A769ED90-BCAB-43A5-0BAA-9F8FC81AD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259080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Graphic 3" descr="Bar graph with upward trend with solid fill">
            <a:extLst>
              <a:ext uri="{FF2B5EF4-FFF2-40B4-BE49-F238E27FC236}">
                <a16:creationId xmlns:a16="http://schemas.microsoft.com/office/drawing/2014/main" id="{8BA0F6B6-28FB-861A-A114-B69DF1499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10" y="2076634"/>
            <a:ext cx="3010271" cy="30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E9C6AED0-65D7-402C-0D33-C50E253F70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327564"/>
            <a:ext cx="1179576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0941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	JavaScript still play the important 	role in the Data Field</a:t>
            </a:r>
          </a:p>
          <a:p>
            <a:pPr marL="0" indent="0" algn="just">
              <a:buNone/>
            </a:pPr>
            <a:r>
              <a:rPr lang="en-US" dirty="0"/>
              <a:t>	TypeScript and Python have 	gained interest for next </a:t>
            </a:r>
          </a:p>
          <a:p>
            <a:pPr marL="0" indent="0" algn="just">
              <a:buNone/>
            </a:pPr>
            <a:r>
              <a:rPr lang="en-US" dirty="0"/>
              <a:t>	Whereas recording decrease in 	SQL, Bash, Shell, and Power Shell.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051" y="1935921"/>
            <a:ext cx="5094154" cy="37028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Hiring a similar number of candidates using JavaScript and HTML/CSS</a:t>
            </a:r>
          </a:p>
          <a:p>
            <a:pPr>
              <a:lnSpc>
                <a:spcPct val="150000"/>
              </a:lnSpc>
            </a:pPr>
            <a:r>
              <a:rPr lang="en-US" dirty="0"/>
              <a:t>Focus on Python and TypeScript.</a:t>
            </a:r>
          </a:p>
          <a:p>
            <a:pPr>
              <a:lnSpc>
                <a:spcPct val="150000"/>
              </a:lnSpc>
            </a:pPr>
            <a:r>
              <a:rPr lang="en-US" dirty="0"/>
              <a:t>Employ less in SQL, Bash, Shell, and Power Shell.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5085B523-F66C-6EC4-6F07-A05C5209413E}"/>
              </a:ext>
            </a:extLst>
          </p:cNvPr>
          <p:cNvSpPr/>
          <p:nvPr/>
        </p:nvSpPr>
        <p:spPr>
          <a:xfrm>
            <a:off x="974318" y="2982704"/>
            <a:ext cx="565503" cy="2689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B6CB80A7-22B8-ED72-29D1-29C1185A6598}"/>
              </a:ext>
            </a:extLst>
          </p:cNvPr>
          <p:cNvSpPr/>
          <p:nvPr/>
        </p:nvSpPr>
        <p:spPr>
          <a:xfrm>
            <a:off x="1127501" y="3756272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E4EAB44-0892-43ED-D598-14A707C04820}"/>
              </a:ext>
            </a:extLst>
          </p:cNvPr>
          <p:cNvSpPr/>
          <p:nvPr/>
        </p:nvSpPr>
        <p:spPr>
          <a:xfrm>
            <a:off x="1127501" y="4721595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611</TotalTime>
  <Words>731</Words>
  <Application>Microsoft Office PowerPoint</Application>
  <PresentationFormat>Widescreen</PresentationFormat>
  <Paragraphs>110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Bookman Old Style</vt:lpstr>
      <vt:lpstr>Calibri</vt:lpstr>
      <vt:lpstr>Corbel</vt:lpstr>
      <vt:lpstr>IBM Plex Mono Text</vt:lpstr>
      <vt:lpstr>Rockwell</vt:lpstr>
      <vt:lpstr>Damask</vt:lpstr>
      <vt:lpstr>Depth</vt:lpstr>
      <vt:lpstr>Skills Analysis</vt:lpstr>
      <vt:lpstr>OUTLINE</vt:lpstr>
      <vt:lpstr>EXECUTIVE SUMMARY</vt:lpstr>
      <vt:lpstr>INTRODUCTION</vt:lpstr>
      <vt:lpstr>METHODOLOGY</vt:lpstr>
      <vt:lpstr>Appendix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TRENDS</vt:lpstr>
      <vt:lpstr>DASHBOARD TAB 3</vt:lpstr>
      <vt:lpstr>DISCUSSION</vt:lpstr>
      <vt:lpstr>OVERALL FINDINGS &amp; IMPLICATIONS</vt:lpstr>
      <vt:lpstr>CONCLUSION</vt:lpstr>
      <vt:lpstr>APPENDIX</vt:lpstr>
      <vt:lpstr>GITHUB JOB POSTINGS BY LANGUAGE</vt:lpstr>
      <vt:lpstr>POPULAR LANGUAGES BY AVERAGE ANNUAL SALARY</vt:lpstr>
      <vt:lpstr>resources</vt:lpstr>
      <vt:lpstr>ADDITIONAL VISUALS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Bao Tran</cp:lastModifiedBy>
  <cp:revision>22</cp:revision>
  <dcterms:created xsi:type="dcterms:W3CDTF">2020-10-28T18:29:43Z</dcterms:created>
  <dcterms:modified xsi:type="dcterms:W3CDTF">2023-06-14T16:00:05Z</dcterms:modified>
</cp:coreProperties>
</file>